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9753600" cx="130048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8" roundtripDataSignature="AMtx7mj9SyC+AUCe8krDm/1Q0MNpf9KO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4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44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5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4325" lvl="0" marL="457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1pPr>
            <a:lvl2pPr indent="-314325" lvl="1" marL="914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2pPr>
            <a:lvl3pPr indent="-314325" lvl="2" marL="1371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3pPr>
            <a:lvl4pPr indent="-314325" lvl="3" marL="1828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8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9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0"/>
          <p:cNvSpPr txBox="1"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1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61950" lvl="0" marL="457200" algn="l"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1pPr>
            <a:lvl2pPr indent="-361950" lvl="1" marL="914400" algn="l"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2pPr>
            <a:lvl3pPr indent="-361950" lvl="2" marL="1371600" algn="l"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3pPr>
            <a:lvl4pPr indent="-361950" lvl="3" marL="1828800" algn="l"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4pPr>
            <a:lvl5pPr indent="-361950" lvl="4" marL="2286000" algn="l"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4325" lvl="0" marL="457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1pPr>
            <a:lvl2pPr indent="-314325" lvl="1" marL="914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2pPr>
            <a:lvl3pPr indent="-314325" lvl="2" marL="1371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3pPr>
            <a:lvl4pPr indent="-314325" lvl="3" marL="1828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400050" lvl="0" marL="4572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://www.slicer.org" TargetMode="External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slicer.org/slicerWiki/index.php/Documentation/Nightly/Modules/UKFTractography" TargetMode="External"/><Relationship Id="rId4" Type="http://schemas.openxmlformats.org/officeDocument/2006/relationships/hyperlink" Target="http://www.slicer.org/slicerWiki/index.php/Documentation/Nightly/Modules/UKFTractography" TargetMode="External"/><Relationship Id="rId5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mri.slicer.org/" TargetMode="External"/><Relationship Id="rId4" Type="http://schemas.openxmlformats.org/officeDocument/2006/relationships/hyperlink" Target="http://dmri.slicer.org/tutorials/diffusion_mri_analysis" TargetMode="External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mailto:yogesh@bwh.harvard.edu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apple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ncbi.nlm.nih.gov/pubmed/19694258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UKF Tractography Tutorial</a:t>
            </a:r>
            <a:endParaRPr/>
          </a:p>
        </p:txBody>
      </p:sp>
      <p:sp>
        <p:nvSpPr>
          <p:cNvPr id="38" name="Google Shape;38;p1"/>
          <p:cNvSpPr txBox="1"/>
          <p:nvPr>
            <p:ph idx="1" type="body"/>
          </p:nvPr>
        </p:nvSpPr>
        <p:spPr>
          <a:xfrm>
            <a:off x="1181100" y="5664200"/>
            <a:ext cx="10464800" cy="1692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632"/>
              <a:buFont typeface="Helvetica Neue Light"/>
              <a:buNone/>
            </a:pPr>
            <a:r>
              <a:rPr lang="en-US" sz="2632">
                <a:solidFill>
                  <a:srgbClr val="53585F"/>
                </a:solidFill>
              </a:rPr>
              <a:t>Pegah Kahali, M.D.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32"/>
              <a:buFont typeface="Helvetica Neue Light"/>
              <a:buNone/>
            </a:pPr>
            <a:r>
              <a:t/>
            </a:r>
            <a:endParaRPr sz="2632">
              <a:solidFill>
                <a:srgbClr val="53585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632"/>
              <a:buFont typeface="Helvetica Neue Light"/>
              <a:buNone/>
            </a:pPr>
            <a:r>
              <a:rPr lang="en-US" sz="2632">
                <a:solidFill>
                  <a:srgbClr val="53585F"/>
                </a:solidFill>
              </a:rPr>
              <a:t>Surgical Planning Laboratory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632"/>
              <a:buFont typeface="Helvetica Neue Light"/>
              <a:buNone/>
            </a:pPr>
            <a:r>
              <a:rPr lang="en-US" sz="2632">
                <a:solidFill>
                  <a:srgbClr val="53585F"/>
                </a:solidFill>
              </a:rPr>
              <a:t>Harvard Medical School</a:t>
            </a:r>
            <a:endParaRPr sz="2632">
              <a:solidFill>
                <a:srgbClr val="53585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DWI Dataset</a:t>
            </a:r>
            <a:endParaRPr/>
          </a:p>
        </p:txBody>
      </p: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444500" lvl="0" marL="444500" rtl="0" algn="l">
              <a:spcBef>
                <a:spcPts val="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 sz="3600"/>
              <a:t>Download the data at</a:t>
            </a:r>
            <a:r>
              <a:rPr lang="en-US"/>
              <a:t>:</a:t>
            </a:r>
            <a:br>
              <a:rPr lang="en-US" sz="3600">
                <a:solidFill>
                  <a:srgbClr val="164F86"/>
                </a:solidFill>
              </a:rPr>
            </a:br>
            <a:r>
              <a:rPr lang="en-US" sz="3200" u="sng">
                <a:solidFill>
                  <a:srgbClr val="0000FF"/>
                </a:solidFill>
              </a:rPr>
              <a:t>https://www.slicer.org/w/images/e/e6/Dti_tutorial_data.zip</a:t>
            </a:r>
            <a:endParaRPr sz="5400"/>
          </a:p>
          <a:p>
            <a:pPr indent="-444500" lvl="0" marL="44450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 sz="3600"/>
              <a:t>The Diffusion Weighted Imaging (DWI) dataset is composed of :</a:t>
            </a:r>
            <a:endParaRPr/>
          </a:p>
          <a:p>
            <a:pPr indent="-571500" lvl="1" marL="1016000" rtl="0" algn="l">
              <a:spcBef>
                <a:spcPts val="1300"/>
              </a:spcBef>
              <a:spcAft>
                <a:spcPts val="0"/>
              </a:spcAft>
              <a:buSzPts val="1725"/>
              <a:buFont typeface="Helvetica Neue Light"/>
              <a:buChar char="•"/>
            </a:pPr>
            <a:r>
              <a:rPr lang="en-US" sz="2300"/>
              <a:t>1 volume acquired without diffusion-sensitizing gradient</a:t>
            </a:r>
            <a:endParaRPr/>
          </a:p>
          <a:p>
            <a:pPr indent="-571500" lvl="1" marL="1016000" rtl="0" algn="l">
              <a:spcBef>
                <a:spcPts val="1300"/>
              </a:spcBef>
              <a:spcAft>
                <a:spcPts val="0"/>
              </a:spcAft>
              <a:buSzPts val="1725"/>
              <a:buFont typeface="Helvetica Neue Light"/>
              <a:buChar char="•"/>
            </a:pPr>
            <a:r>
              <a:rPr lang="en-US" sz="2300"/>
              <a:t>41 volumes acquired with 41 different diffusion-sensitizing gradient directions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/>
          <p:nvPr>
            <p:ph type="title"/>
          </p:nvPr>
        </p:nvSpPr>
        <p:spPr>
          <a:xfrm>
            <a:off x="952500" y="3048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Start Slicer</a:t>
            </a:r>
            <a:endParaRPr sz="8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2"/>
          <p:cNvSpPr txBox="1"/>
          <p:nvPr>
            <p:ph type="title"/>
          </p:nvPr>
        </p:nvSpPr>
        <p:spPr>
          <a:xfrm>
            <a:off x="952500" y="3556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Load the data</a:t>
            </a:r>
            <a:endParaRPr sz="8000"/>
          </a:p>
        </p:txBody>
      </p:sp>
      <p:sp>
        <p:nvSpPr>
          <p:cNvPr id="118" name="Google Shape;118;p12"/>
          <p:cNvSpPr/>
          <p:nvPr/>
        </p:nvSpPr>
        <p:spPr>
          <a:xfrm>
            <a:off x="6346100" y="5943600"/>
            <a:ext cx="1270000" cy="319336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2"/>
          <p:cNvSpPr/>
          <p:nvPr/>
        </p:nvSpPr>
        <p:spPr>
          <a:xfrm>
            <a:off x="2921000" y="3707374"/>
            <a:ext cx="1270000" cy="319336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0" name="Google Shape;120;p12"/>
          <p:cNvSpPr/>
          <p:nvPr/>
        </p:nvSpPr>
        <p:spPr>
          <a:xfrm>
            <a:off x="6956170" y="3202114"/>
            <a:ext cx="1832229" cy="303086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1" name="Google Shape;121;p12"/>
          <p:cNvSpPr/>
          <p:nvPr/>
        </p:nvSpPr>
        <p:spPr>
          <a:xfrm>
            <a:off x="3098800" y="3285827"/>
            <a:ext cx="297942" cy="495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7452486" y="3459723"/>
            <a:ext cx="297942" cy="495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7551956" y="6262936"/>
            <a:ext cx="297942" cy="495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>
            <p:ph type="title"/>
          </p:nvPr>
        </p:nvSpPr>
        <p:spPr>
          <a:xfrm>
            <a:off x="952500" y="2032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There you go…!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Steps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444500" lvl="0" marL="444500" rtl="0" algn="l">
              <a:spcBef>
                <a:spcPts val="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/>
              <a:t>Creating a brain mask</a:t>
            </a:r>
            <a:endParaRPr/>
          </a:p>
          <a:p>
            <a:pPr indent="-444500" lvl="0" marL="44450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/>
              <a:t>Creating FA map</a:t>
            </a:r>
            <a:endParaRPr/>
          </a:p>
          <a:p>
            <a:pPr indent="-444500" lvl="0" marL="44450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/>
              <a:t>Creating region of interest for tract seeding</a:t>
            </a:r>
            <a:endParaRPr/>
          </a:p>
          <a:p>
            <a:pPr indent="-444500" lvl="0" marL="44450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/>
              <a:t>UKF tractography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>
            <p:ph type="title"/>
          </p:nvPr>
        </p:nvSpPr>
        <p:spPr>
          <a:xfrm>
            <a:off x="952500" y="3556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Brain Mask Creation</a:t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194367" y="5986045"/>
            <a:ext cx="4860086" cy="338554"/>
          </a:xfrm>
          <a:prstGeom prst="rect">
            <a:avLst/>
          </a:prstGeom>
          <a:solidFill>
            <a:srgbClr val="C13521"/>
          </a:solidFill>
          <a:ln cap="flat" cmpd="sng" w="1016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“Diffusion Brain Masking” 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98372">
            <a:off x="7280922" y="6941330"/>
            <a:ext cx="1912016" cy="290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2770983" y="1524000"/>
            <a:ext cx="3579017" cy="677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input is the DWI volume you loaded</a:t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2045742" y="4492312"/>
            <a:ext cx="1062981" cy="172493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2387600" y="4724400"/>
            <a:ext cx="2438005" cy="533400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5690366" y="4038600"/>
            <a:ext cx="5460234" cy="677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new volumes as the Baseline and Mask </a:t>
            </a:r>
            <a:endParaRPr/>
          </a:p>
        </p:txBody>
      </p:sp>
      <p:cxnSp>
        <p:nvCxnSpPr>
          <p:cNvPr id="153" name="Google Shape;153;p16"/>
          <p:cNvCxnSpPr/>
          <p:nvPr/>
        </p:nvCxnSpPr>
        <p:spPr>
          <a:xfrm flipH="1">
            <a:off x="4825999" y="4677956"/>
            <a:ext cx="2290875" cy="351244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4" name="Google Shape;154;p16"/>
          <p:cNvCxnSpPr/>
          <p:nvPr/>
        </p:nvCxnSpPr>
        <p:spPr>
          <a:xfrm flipH="1">
            <a:off x="2924210" y="2267423"/>
            <a:ext cx="1659092" cy="2084789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5" name="Google Shape;155;p16"/>
          <p:cNvSpPr/>
          <p:nvPr/>
        </p:nvSpPr>
        <p:spPr>
          <a:xfrm>
            <a:off x="5723515" y="7497356"/>
            <a:ext cx="707133" cy="664073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22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/>
          <p:nvPr/>
        </p:nvSpPr>
        <p:spPr>
          <a:xfrm>
            <a:off x="3978076" y="4464050"/>
            <a:ext cx="8411997" cy="1143001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mask can then be used when estimating the diffusion tensor image, in order not to estimate tensors all over the volume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Tract Seeding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444500" lvl="0" marL="444500" rtl="0" algn="l"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US"/>
              <a:t>For whole </a:t>
            </a:r>
            <a:r>
              <a:rPr lang="en-US" u="sng"/>
              <a:t>brain tractography </a:t>
            </a:r>
            <a:r>
              <a:rPr lang="en-US"/>
              <a:t>with UKF, the Otsu threshold mask is used as the brain mask.</a:t>
            </a:r>
            <a:endParaRPr/>
          </a:p>
          <a:p>
            <a:pPr indent="-444500" lvl="0" marL="444500" rtl="0" algn="l">
              <a:spcBef>
                <a:spcPts val="42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US"/>
              <a:t>To seed a </a:t>
            </a:r>
            <a:r>
              <a:rPr lang="en-US" u="sng"/>
              <a:t>specific tract of interest</a:t>
            </a:r>
            <a:r>
              <a:rPr lang="en-US"/>
              <a:t>, label maps can be drawn on either:</a:t>
            </a:r>
            <a:endParaRPr/>
          </a:p>
          <a:p>
            <a:pPr indent="-444500" lvl="2" marL="133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3200"/>
              <a:t>DWI (output baseline volume)</a:t>
            </a:r>
            <a:endParaRPr/>
          </a:p>
          <a:p>
            <a:pPr indent="-444500" lvl="2" marL="13335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3200"/>
              <a:t>FA map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Tract Selection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444500" lvl="0" marL="444500" rtl="0" algn="l">
              <a:spcBef>
                <a:spcPts val="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/>
              <a:t>Note that FA maps can be more informative for selecting ROIs. </a:t>
            </a:r>
            <a:endParaRPr/>
          </a:p>
          <a:p>
            <a:pPr indent="-444500" lvl="0" marL="44450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/>
              <a:t>For that purpose you should first estimate DTI and calculate FA map</a:t>
            </a:r>
            <a:endParaRPr/>
          </a:p>
          <a:p>
            <a:pPr indent="-444500" lvl="0" marL="44450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/>
              <a:t>Although these maps are only used here for ROI selection and the model is again estimated from DWI for UKF tractography.</a:t>
            </a:r>
            <a:endParaRPr/>
          </a:p>
          <a:p>
            <a:pPr indent="-273050" lvl="0" marL="44450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"/>
          <p:cNvPicPr preferRelativeResize="0"/>
          <p:nvPr/>
        </p:nvPicPr>
        <p:blipFill rotWithShape="1">
          <a:blip r:embed="rId3">
            <a:alphaModFix/>
          </a:blip>
          <a:srcRect b="13131" l="28311" r="24272" t="11074"/>
          <a:stretch/>
        </p:blipFill>
        <p:spPr>
          <a:xfrm>
            <a:off x="3606800" y="2971800"/>
            <a:ext cx="5796895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CBC8C2"/>
                </a:solidFill>
              </a:rPr>
              <a:t>3D</a:t>
            </a:r>
            <a:r>
              <a:rPr lang="en-US" sz="8000"/>
              <a:t>Slicer</a:t>
            </a:r>
            <a:endParaRPr/>
          </a:p>
        </p:txBody>
      </p:sp>
      <p:sp>
        <p:nvSpPr>
          <p:cNvPr id="45" name="Google Shape;45;p2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571499" lvl="0" marL="571499" rtl="0" algn="l">
              <a:spcBef>
                <a:spcPts val="0"/>
              </a:spcBef>
              <a:spcAft>
                <a:spcPts val="0"/>
              </a:spcAft>
              <a:buSzPts val="1725"/>
              <a:buFont typeface="Helvetica Neue Light"/>
              <a:buChar char="•"/>
            </a:pPr>
            <a:r>
              <a:rPr lang="en-US" sz="2300"/>
              <a:t>The tutorial uses the 3DSlicer software (</a:t>
            </a:r>
            <a:r>
              <a:rPr lang="en-US" sz="2300" u="sng">
                <a:solidFill>
                  <a:srgbClr val="164F86"/>
                </a:solidFill>
                <a:hlinkClick r:id="rId4"/>
              </a:rPr>
              <a:t>www.slicer.org</a:t>
            </a:r>
            <a:r>
              <a:rPr lang="en-US" sz="2300"/>
              <a:t>)</a:t>
            </a:r>
            <a:endParaRPr/>
          </a:p>
        </p:txBody>
      </p:sp>
      <p:pic>
        <p:nvPicPr>
          <p:cNvPr id="46" name="Google Shape;4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74" y="135419"/>
            <a:ext cx="1862362" cy="186236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"/>
          <p:cNvSpPr/>
          <p:nvPr/>
        </p:nvSpPr>
        <p:spPr>
          <a:xfrm>
            <a:off x="665163" y="8687793"/>
            <a:ext cx="11247436" cy="66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It is the responsibility of the user of 3DSlicer to comply with both the terms of the license and with the applicable laws, regulations and rules. Slicer is a tool for research, and is not FDA approved.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>
            <p:ph type="title"/>
          </p:nvPr>
        </p:nvSpPr>
        <p:spPr>
          <a:xfrm>
            <a:off x="952500" y="381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2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DWI to DTI Estimation</a:t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0215167" y="5334000"/>
            <a:ext cx="2764233" cy="338554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this module</a:t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5740401" y="7910264"/>
            <a:ext cx="2743200" cy="319336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2" name="Google Shape;182;p20"/>
          <p:cNvCxnSpPr/>
          <p:nvPr/>
        </p:nvCxnSpPr>
        <p:spPr>
          <a:xfrm flipH="1">
            <a:off x="8102600" y="5641345"/>
            <a:ext cx="2133230" cy="2131055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386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>
            <p:ph type="title"/>
          </p:nvPr>
        </p:nvSpPr>
        <p:spPr>
          <a:xfrm>
            <a:off x="952500" y="381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Set the Parameters</a:t>
            </a:r>
            <a:endParaRPr b="0" i="0" sz="59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25400" y="4114800"/>
            <a:ext cx="5867400" cy="1981200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45892" l="0" r="61190" t="9633"/>
          <a:stretch/>
        </p:blipFill>
        <p:spPr>
          <a:xfrm>
            <a:off x="2235200" y="2098675"/>
            <a:ext cx="6858000" cy="491172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95" name="Google Shape;195;p22"/>
          <p:cNvSpPr/>
          <p:nvPr/>
        </p:nvSpPr>
        <p:spPr>
          <a:xfrm>
            <a:off x="657909" y="923092"/>
            <a:ext cx="4296442" cy="677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Output Diffusion Brain Mask you already created</a:t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 flipH="1">
            <a:off x="6659650" y="7869445"/>
            <a:ext cx="3536497" cy="677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WLS (Weighted Least Square)</a:t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10464800" y="8993584"/>
            <a:ext cx="2175821" cy="430887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 u="none" cap="none" strike="noStrike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Apply</a:t>
            </a:r>
            <a:endParaRPr b="1" i="1" sz="2800" u="none" cap="none" strike="noStrike">
              <a:solidFill>
                <a:srgbClr val="C8250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8989698" y="4061996"/>
            <a:ext cx="3406263" cy="677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new Output DTI Volume</a:t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480698" y="5975519"/>
            <a:ext cx="3009487" cy="1015663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the “Output Baseline Volume” you already created</a:t>
            </a:r>
            <a:endParaRPr/>
          </a:p>
        </p:txBody>
      </p:sp>
      <p:cxnSp>
        <p:nvCxnSpPr>
          <p:cNvPr id="200" name="Google Shape;200;p22"/>
          <p:cNvCxnSpPr/>
          <p:nvPr/>
        </p:nvCxnSpPr>
        <p:spPr>
          <a:xfrm flipH="1">
            <a:off x="5892800" y="4776643"/>
            <a:ext cx="3706917" cy="709757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1" name="Google Shape;201;p22"/>
          <p:cNvCxnSpPr/>
          <p:nvPr/>
        </p:nvCxnSpPr>
        <p:spPr>
          <a:xfrm>
            <a:off x="4788996" y="1605860"/>
            <a:ext cx="875204" cy="3499540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2" name="Google Shape;202;p22"/>
          <p:cNvCxnSpPr/>
          <p:nvPr/>
        </p:nvCxnSpPr>
        <p:spPr>
          <a:xfrm flipH="1" rot="10800000">
            <a:off x="3437564" y="5738949"/>
            <a:ext cx="2226297" cy="853807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3" name="Google Shape;203;p22"/>
          <p:cNvCxnSpPr/>
          <p:nvPr/>
        </p:nvCxnSpPr>
        <p:spPr>
          <a:xfrm rot="10800000">
            <a:off x="6659650" y="6554296"/>
            <a:ext cx="1671549" cy="1334388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384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Status: Completed! 100%</a:t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8407584" y="4082013"/>
            <a:ext cx="4038416" cy="1354217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“Output DTI Volume” as the background and “None” for foreground and label map </a:t>
            </a:r>
            <a:endParaRPr/>
          </a:p>
        </p:txBody>
      </p:sp>
      <p:cxnSp>
        <p:nvCxnSpPr>
          <p:cNvPr id="211" name="Google Shape;211;p23"/>
          <p:cNvCxnSpPr/>
          <p:nvPr/>
        </p:nvCxnSpPr>
        <p:spPr>
          <a:xfrm flipH="1">
            <a:off x="8102598" y="5436230"/>
            <a:ext cx="1295401" cy="1993900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384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color-coded DTI volume</a:t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5037471" y="2895600"/>
            <a:ext cx="3141329" cy="1354217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click on the “eye” icon, you’ll have the slice in the 3D viewer</a:t>
            </a:r>
            <a:endParaRPr/>
          </a:p>
        </p:txBody>
      </p:sp>
      <p:cxnSp>
        <p:nvCxnSpPr>
          <p:cNvPr id="219" name="Google Shape;219;p24"/>
          <p:cNvCxnSpPr/>
          <p:nvPr/>
        </p:nvCxnSpPr>
        <p:spPr>
          <a:xfrm flipH="1">
            <a:off x="6724260" y="4321624"/>
            <a:ext cx="1" cy="2159001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/>
          <p:nvPr/>
        </p:nvSpPr>
        <p:spPr>
          <a:xfrm>
            <a:off x="4446432" y="440323"/>
            <a:ext cx="6170768" cy="677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“Red slice only” and browse through the DTI volume here</a:t>
            </a:r>
            <a:endParaRPr b="1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6" name="Google Shape;226;p25"/>
          <p:cNvCxnSpPr/>
          <p:nvPr/>
        </p:nvCxnSpPr>
        <p:spPr>
          <a:xfrm flipH="1">
            <a:off x="9702799" y="1017354"/>
            <a:ext cx="413769" cy="1649646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Diffusion Tensor Scalar Measurements; FA</a:t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8798220" y="5170323"/>
            <a:ext cx="3495380" cy="338554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the module </a:t>
            </a:r>
            <a:endParaRPr/>
          </a:p>
        </p:txBody>
      </p:sp>
      <p:cxnSp>
        <p:nvCxnSpPr>
          <p:cNvPr id="234" name="Google Shape;234;p26"/>
          <p:cNvCxnSpPr/>
          <p:nvPr/>
        </p:nvCxnSpPr>
        <p:spPr>
          <a:xfrm flipH="1">
            <a:off x="7569199" y="5515906"/>
            <a:ext cx="2185989" cy="2332694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/>
          <p:nvPr/>
        </p:nvSpPr>
        <p:spPr>
          <a:xfrm>
            <a:off x="1701800" y="4419600"/>
            <a:ext cx="1692474" cy="268487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1701800" y="4688087"/>
            <a:ext cx="1692474" cy="268487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4960250" y="1828800"/>
            <a:ext cx="4200932" cy="338554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new Output Volume (FA)</a:t>
            </a:r>
            <a:endParaRPr/>
          </a:p>
        </p:txBody>
      </p:sp>
      <p:cxnSp>
        <p:nvCxnSpPr>
          <p:cNvPr id="243" name="Google Shape;243;p27"/>
          <p:cNvCxnSpPr/>
          <p:nvPr/>
        </p:nvCxnSpPr>
        <p:spPr>
          <a:xfrm flipH="1">
            <a:off x="2768600" y="1998077"/>
            <a:ext cx="2678114" cy="2420136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4" name="Google Shape;244;p27"/>
          <p:cNvSpPr/>
          <p:nvPr/>
        </p:nvSpPr>
        <p:spPr>
          <a:xfrm>
            <a:off x="5726387" y="7391400"/>
            <a:ext cx="761307" cy="73709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6367462" y="2895600"/>
            <a:ext cx="3487738" cy="1219200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88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>
            <p:ph type="title"/>
          </p:nvPr>
        </p:nvSpPr>
        <p:spPr>
          <a:xfrm>
            <a:off x="5370711" y="992335"/>
            <a:ext cx="4415185" cy="761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“All modules”, select the Editor Module</a:t>
            </a:r>
            <a:endParaRPr b="1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4216400" y="2284388"/>
            <a:ext cx="1808411" cy="308026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53" name="Google Shape;253;p28"/>
          <p:cNvCxnSpPr/>
          <p:nvPr/>
        </p:nvCxnSpPr>
        <p:spPr>
          <a:xfrm flipH="1">
            <a:off x="6121400" y="1750125"/>
            <a:ext cx="1696447" cy="534263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type="title"/>
          </p:nvPr>
        </p:nvSpPr>
        <p:spPr>
          <a:xfrm>
            <a:off x="1625600" y="762000"/>
            <a:ext cx="6486674" cy="1271191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able to select ROI for CC as an example, select sagittal view (yellow slice only)</a:t>
            </a:r>
            <a:endParaRPr b="1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5892800" y="5410200"/>
            <a:ext cx="1552774" cy="231826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1" name="Google Shape;261;p29"/>
          <p:cNvCxnSpPr/>
          <p:nvPr/>
        </p:nvCxnSpPr>
        <p:spPr>
          <a:xfrm>
            <a:off x="4902201" y="2057400"/>
            <a:ext cx="1676400" cy="3352800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CBC8C2"/>
                </a:solidFill>
              </a:rPr>
              <a:t>3D</a:t>
            </a:r>
            <a:r>
              <a:rPr lang="en-US" sz="8000"/>
              <a:t>Slicer</a:t>
            </a:r>
            <a:endParaRPr/>
          </a:p>
        </p:txBody>
      </p:sp>
      <p:sp>
        <p:nvSpPr>
          <p:cNvPr id="53" name="Google Shape;53;p3"/>
          <p:cNvSpPr txBox="1"/>
          <p:nvPr>
            <p:ph idx="1" type="body"/>
          </p:nvPr>
        </p:nvSpPr>
        <p:spPr>
          <a:xfrm>
            <a:off x="952500" y="2603500"/>
            <a:ext cx="6514852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571499" lvl="0" marL="571499" rtl="0" algn="l">
              <a:spcBef>
                <a:spcPts val="0"/>
              </a:spcBef>
              <a:spcAft>
                <a:spcPts val="0"/>
              </a:spcAft>
              <a:buSzPts val="2250"/>
              <a:buFont typeface="Helvetica Neue Light"/>
              <a:buChar char="•"/>
            </a:pPr>
            <a:r>
              <a:rPr lang="en-US" sz="3000"/>
              <a:t>An </a:t>
            </a:r>
            <a:r>
              <a:rPr lang="en-US" sz="3000">
                <a:solidFill>
                  <a:srgbClr val="773F9B"/>
                </a:solidFill>
              </a:rPr>
              <a:t>end-user</a:t>
            </a:r>
            <a:r>
              <a:rPr lang="en-US" sz="3000"/>
              <a:t> application for image analysis</a:t>
            </a:r>
            <a:endParaRPr/>
          </a:p>
          <a:p>
            <a:pPr indent="-571499" lvl="0" marL="571499" rtl="0" algn="l">
              <a:spcBef>
                <a:spcPts val="4200"/>
              </a:spcBef>
              <a:spcAft>
                <a:spcPts val="0"/>
              </a:spcAft>
              <a:buSzPts val="2250"/>
              <a:buFont typeface="Helvetica Neue Light"/>
              <a:buChar char="•"/>
            </a:pPr>
            <a:r>
              <a:rPr lang="en-US" sz="3000"/>
              <a:t>An </a:t>
            </a:r>
            <a:r>
              <a:rPr lang="en-US" sz="3000">
                <a:solidFill>
                  <a:srgbClr val="773F9B"/>
                </a:solidFill>
              </a:rPr>
              <a:t>open-source</a:t>
            </a:r>
            <a:r>
              <a:rPr lang="en-US" sz="3000"/>
              <a:t> environment for software development</a:t>
            </a:r>
            <a:endParaRPr/>
          </a:p>
          <a:p>
            <a:pPr indent="-571499" lvl="0" marL="571499" rtl="0" algn="l">
              <a:spcBef>
                <a:spcPts val="4200"/>
              </a:spcBef>
              <a:spcAft>
                <a:spcPts val="0"/>
              </a:spcAft>
              <a:buSzPts val="2250"/>
              <a:buFont typeface="Helvetica Neue Light"/>
              <a:buChar char="•"/>
            </a:pPr>
            <a:r>
              <a:rPr lang="en-US" sz="3000"/>
              <a:t>A software platform that is both </a:t>
            </a:r>
            <a:r>
              <a:rPr lang="en-US" sz="3000">
                <a:solidFill>
                  <a:srgbClr val="773F9B"/>
                </a:solidFill>
              </a:rPr>
              <a:t>easy to use</a:t>
            </a:r>
            <a:r>
              <a:rPr lang="en-US" sz="3000"/>
              <a:t> for clinical researchers and </a:t>
            </a:r>
            <a:r>
              <a:rPr lang="en-US" sz="3000">
                <a:solidFill>
                  <a:srgbClr val="773F9B"/>
                </a:solidFill>
              </a:rPr>
              <a:t>easy to extend</a:t>
            </a:r>
            <a:r>
              <a:rPr lang="en-US" sz="3000"/>
              <a:t> for programmers</a:t>
            </a:r>
            <a:endParaRPr/>
          </a:p>
        </p:txBody>
      </p:sp>
      <p:pic>
        <p:nvPicPr>
          <p:cNvPr id="54" name="Google Shape;5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74" y="148119"/>
            <a:ext cx="1862362" cy="186236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2087308" y="9058579"/>
            <a:ext cx="8376362" cy="38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3D Slicer is a multi-institution effort supported by the National Institutes of Health.</a:t>
            </a:r>
            <a:endParaRPr/>
          </a:p>
        </p:txBody>
      </p:sp>
      <p:pic>
        <p:nvPicPr>
          <p:cNvPr descr="C:\Users\SONY\Desktop\tileshop.jpg" id="56" name="Google Shape;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9396" y="2438400"/>
            <a:ext cx="3738545" cy="553936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 txBox="1"/>
          <p:nvPr/>
        </p:nvSpPr>
        <p:spPr>
          <a:xfrm>
            <a:off x="8932295" y="8157724"/>
            <a:ext cx="2532745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[Chen et al, 2015]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>
            <p:ph type="title"/>
          </p:nvPr>
        </p:nvSpPr>
        <p:spPr>
          <a:xfrm>
            <a:off x="952500" y="3048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ROI Definiton</a:t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4261953" y="3657600"/>
            <a:ext cx="4374047" cy="677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the “DrawEffect” tool and mark the contour of CC</a:t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635000" y="5791200"/>
            <a:ext cx="257267" cy="288181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70" name="Google Shape;270;p30"/>
          <p:cNvCxnSpPr/>
          <p:nvPr/>
        </p:nvCxnSpPr>
        <p:spPr>
          <a:xfrm flipH="1">
            <a:off x="892267" y="4352680"/>
            <a:ext cx="3369686" cy="1692519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1" name="Google Shape;271;p30"/>
          <p:cNvCxnSpPr/>
          <p:nvPr/>
        </p:nvCxnSpPr>
        <p:spPr>
          <a:xfrm>
            <a:off x="7340599" y="4343400"/>
            <a:ext cx="1524001" cy="1474191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3766864" y="609600"/>
            <a:ext cx="5471072" cy="1201192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enter </a:t>
            </a:r>
            <a:endParaRPr b="1" sz="2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this for 3 adjacent slices</a:t>
            </a:r>
            <a:endParaRPr b="1" sz="2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3" y="24384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/>
          <p:nvPr/>
        </p:nvSpPr>
        <p:spPr>
          <a:xfrm>
            <a:off x="1244600" y="4985510"/>
            <a:ext cx="2502997" cy="374502"/>
          </a:xfrm>
          <a:prstGeom prst="rect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63500" rotWithShape="0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2075523" y="1477962"/>
            <a:ext cx="5722277" cy="812801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label map containing the corpus callosum is created</a:t>
            </a:r>
            <a:endParaRPr/>
          </a:p>
        </p:txBody>
      </p:sp>
      <p:cxnSp>
        <p:nvCxnSpPr>
          <p:cNvPr id="285" name="Google Shape;285;p32"/>
          <p:cNvCxnSpPr/>
          <p:nvPr/>
        </p:nvCxnSpPr>
        <p:spPr>
          <a:xfrm flipH="1">
            <a:off x="3073399" y="2234343"/>
            <a:ext cx="2057505" cy="2603530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UKF Tractography</a:t>
            </a:r>
            <a:endParaRPr/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444500" lvl="0" marL="444500" rtl="0" algn="l">
              <a:spcBef>
                <a:spcPts val="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/>
              <a:t> The module can use different methods:</a:t>
            </a:r>
            <a:endParaRPr/>
          </a:p>
          <a:p>
            <a:pPr indent="-444500" lvl="1" marL="889000" rtl="0" algn="l">
              <a:spcBef>
                <a:spcPts val="180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3200"/>
              <a:t>1-Tensor tractography </a:t>
            </a:r>
            <a:r>
              <a:rPr lang="en-US" sz="2400"/>
              <a:t>(single fiber model)</a:t>
            </a:r>
            <a:endParaRPr sz="3200"/>
          </a:p>
          <a:p>
            <a:pPr indent="-444500" lvl="1" marL="889000" rtl="0" algn="l">
              <a:spcBef>
                <a:spcPts val="180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3200"/>
              <a:t>2-Tensor tractography </a:t>
            </a:r>
            <a:r>
              <a:rPr lang="en-US" sz="2400"/>
              <a:t>(crossing fiber model)</a:t>
            </a:r>
            <a:endParaRPr sz="3200"/>
          </a:p>
          <a:p>
            <a:pPr indent="-444500" lvl="1" marL="889000" rtl="0" algn="l">
              <a:spcBef>
                <a:spcPts val="1800"/>
              </a:spcBef>
              <a:spcAft>
                <a:spcPts val="0"/>
              </a:spcAft>
              <a:buSzPts val="2400"/>
              <a:buFont typeface="Courier New"/>
              <a:buChar char="o"/>
            </a:pPr>
            <a:r>
              <a:rPr lang="en-US" sz="3200"/>
              <a:t>NODDI (</a:t>
            </a:r>
            <a:r>
              <a:rPr lang="en-US" sz="2400"/>
              <a:t>estimates microstructural complexity of dendrites and axons</a:t>
            </a:r>
            <a:r>
              <a:rPr lang="en-US" sz="3200"/>
              <a:t>)</a:t>
            </a:r>
            <a:endParaRPr/>
          </a:p>
          <a:p>
            <a:pPr indent="-292100" lvl="1" marL="889000" rtl="0" algn="l">
              <a:spcBef>
                <a:spcPts val="180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t/>
            </a:r>
            <a:endParaRPr sz="3200"/>
          </a:p>
          <a:p>
            <a:pPr indent="-444500" lvl="0" marL="444500" rtl="0" algn="l">
              <a:spcBef>
                <a:spcPts val="1800"/>
              </a:spcBef>
              <a:spcAft>
                <a:spcPts val="0"/>
              </a:spcAft>
              <a:buSzPts val="2100"/>
              <a:buFont typeface="Noto Sans Symbols"/>
              <a:buChar char="❖"/>
            </a:pPr>
            <a:r>
              <a:rPr lang="en-US" sz="2800"/>
              <a:t>The module can add a term for the free water model. This model tries to separate the signal from partial voluming with cerebrospinal fluid.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>
            <p:ph type="title"/>
          </p:nvPr>
        </p:nvSpPr>
        <p:spPr>
          <a:xfrm>
            <a:off x="952500" y="2286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UKF Tractography Module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5"/>
          <p:cNvPicPr preferRelativeResize="0"/>
          <p:nvPr/>
        </p:nvPicPr>
        <p:blipFill rotWithShape="1">
          <a:blip r:embed="rId3">
            <a:alphaModFix/>
          </a:blip>
          <a:srcRect b="52305" l="0" r="55304" t="24656"/>
          <a:stretch/>
        </p:blipFill>
        <p:spPr>
          <a:xfrm>
            <a:off x="2006600" y="3505200"/>
            <a:ext cx="9697591" cy="31242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03" name="Google Shape;303;p35"/>
          <p:cNvSpPr/>
          <p:nvPr/>
        </p:nvSpPr>
        <p:spPr>
          <a:xfrm>
            <a:off x="1325992" y="1517650"/>
            <a:ext cx="5722277" cy="812801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the label map as seeds for tractography</a:t>
            </a:r>
            <a:endParaRPr b="1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906892" y="7046496"/>
            <a:ext cx="5079588" cy="677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the Mask to confine the tractography </a:t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7998865" y="8040574"/>
            <a:ext cx="3319200" cy="482601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new FiberBundle </a:t>
            </a:r>
            <a:endParaRPr/>
          </a:p>
        </p:txBody>
      </p:sp>
      <p:cxnSp>
        <p:nvCxnSpPr>
          <p:cNvPr id="306" name="Google Shape;306;p35"/>
          <p:cNvCxnSpPr/>
          <p:nvPr/>
        </p:nvCxnSpPr>
        <p:spPr>
          <a:xfrm>
            <a:off x="5483279" y="2349554"/>
            <a:ext cx="714321" cy="2755846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07" name="Google Shape;307;p35"/>
          <p:cNvCxnSpPr/>
          <p:nvPr/>
        </p:nvCxnSpPr>
        <p:spPr>
          <a:xfrm flipH="1" rot="10800000">
            <a:off x="2738342" y="6019799"/>
            <a:ext cx="2240057" cy="958459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08" name="Google Shape;308;p35"/>
          <p:cNvCxnSpPr/>
          <p:nvPr/>
        </p:nvCxnSpPr>
        <p:spPr>
          <a:xfrm rot="10800000">
            <a:off x="7027768" y="6413462"/>
            <a:ext cx="2521050" cy="1627112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09" name="Google Shape;309;p35"/>
          <p:cNvSpPr/>
          <p:nvPr/>
        </p:nvSpPr>
        <p:spPr>
          <a:xfrm>
            <a:off x="7721600" y="2923004"/>
            <a:ext cx="3873731" cy="677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the number of the label map </a:t>
            </a:r>
            <a:endParaRPr b="1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0" name="Google Shape;310;p35"/>
          <p:cNvCxnSpPr/>
          <p:nvPr/>
        </p:nvCxnSpPr>
        <p:spPr>
          <a:xfrm flipH="1">
            <a:off x="6626545" y="3657600"/>
            <a:ext cx="4600253" cy="1976366"/>
          </a:xfrm>
          <a:prstGeom prst="straightConnector1">
            <a:avLst/>
          </a:prstGeom>
          <a:noFill/>
          <a:ln cap="flat" cmpd="sng" w="25400">
            <a:solidFill>
              <a:srgbClr val="C1352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6"/>
          <p:cNvPicPr preferRelativeResize="0"/>
          <p:nvPr/>
        </p:nvPicPr>
        <p:blipFill rotWithShape="1">
          <a:blip r:embed="rId3">
            <a:alphaModFix/>
          </a:blip>
          <a:srcRect b="38080" l="0" r="55806" t="48097"/>
          <a:stretch/>
        </p:blipFill>
        <p:spPr>
          <a:xfrm>
            <a:off x="25400" y="3886200"/>
            <a:ext cx="12863199" cy="25146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16" name="Google Shape;316;p36"/>
          <p:cNvSpPr/>
          <p:nvPr/>
        </p:nvSpPr>
        <p:spPr>
          <a:xfrm>
            <a:off x="7950200" y="1185372"/>
            <a:ext cx="4419600" cy="677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bigger voxels, use higher number of seeds per voxel </a:t>
            </a:r>
            <a:endParaRPr b="1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2997200" y="2465973"/>
            <a:ext cx="7070846" cy="338554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increase seeding sensitivity, lower seed FA (0.15)</a:t>
            </a:r>
            <a:endParaRPr b="1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8" name="Google Shape;318;p36"/>
          <p:cNvCxnSpPr/>
          <p:nvPr/>
        </p:nvCxnSpPr>
        <p:spPr>
          <a:xfrm>
            <a:off x="10998200" y="2209800"/>
            <a:ext cx="914400" cy="232852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319" name="Google Shape;319;p36"/>
          <p:cNvSpPr/>
          <p:nvPr/>
        </p:nvSpPr>
        <p:spPr>
          <a:xfrm>
            <a:off x="3149600" y="7620000"/>
            <a:ext cx="4419600" cy="1015663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track further, lower terminating FA (0.1) and GA (0.075)</a:t>
            </a:r>
            <a:endParaRPr b="1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0" name="Google Shape;320;p36"/>
          <p:cNvCxnSpPr/>
          <p:nvPr/>
        </p:nvCxnSpPr>
        <p:spPr>
          <a:xfrm flipH="1" rot="10800000">
            <a:off x="7587151" y="6172201"/>
            <a:ext cx="4220553" cy="1497157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21" name="Google Shape;321;p36"/>
          <p:cNvCxnSpPr/>
          <p:nvPr/>
        </p:nvCxnSpPr>
        <p:spPr>
          <a:xfrm>
            <a:off x="7493000" y="2804527"/>
            <a:ext cx="4343400" cy="2300873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22" name="Google Shape;322;p36"/>
          <p:cNvCxnSpPr/>
          <p:nvPr/>
        </p:nvCxnSpPr>
        <p:spPr>
          <a:xfrm flipH="1" rot="10800000">
            <a:off x="7569200" y="5638801"/>
            <a:ext cx="4267200" cy="1981199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4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>
            <a:off x="0" y="7962037"/>
            <a:ext cx="8026400" cy="87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find out more details at:</a:t>
            </a:r>
            <a:endParaRPr/>
          </a:p>
          <a:p>
            <a:pPr indent="457200" lvl="2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02452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Documentation/Nightly/Modules/UKFTractography</a:t>
            </a:r>
            <a:endParaRPr b="0" i="0" sz="2400" u="sng" cap="none" strike="noStrike">
              <a:solidFill>
                <a:srgbClr val="002452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4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711200" y="1377874"/>
            <a:ext cx="2506438" cy="677108"/>
          </a:xfrm>
          <a:prstGeom prst="rect">
            <a:avLst/>
          </a:prstGeom>
          <a:solidFill>
            <a:srgbClr val="C13521"/>
          </a:solidFill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other parameters here:</a:t>
            </a:r>
            <a:endParaRPr b="1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flipH="1" rot="10800000">
            <a:off x="3987800" y="291628"/>
            <a:ext cx="1" cy="7099771"/>
          </a:xfrm>
          <a:prstGeom prst="straightConnector1">
            <a:avLst/>
          </a:prstGeom>
          <a:noFill/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0" name="Google Shape;330;p37"/>
          <p:cNvCxnSpPr/>
          <p:nvPr/>
        </p:nvCxnSpPr>
        <p:spPr>
          <a:xfrm flipH="1" rot="10800000">
            <a:off x="3020953" y="1468535"/>
            <a:ext cx="966845" cy="1"/>
          </a:xfrm>
          <a:prstGeom prst="straightConnector1">
            <a:avLst/>
          </a:prstGeom>
          <a:noFill/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1" name="Google Shape;331;p37"/>
          <p:cNvCxnSpPr/>
          <p:nvPr/>
        </p:nvCxnSpPr>
        <p:spPr>
          <a:xfrm>
            <a:off x="3987800" y="291628"/>
            <a:ext cx="316011" cy="1"/>
          </a:xfrm>
          <a:prstGeom prst="straightConnector1">
            <a:avLst/>
          </a:prstGeom>
          <a:noFill/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2" name="Google Shape;332;p37"/>
          <p:cNvCxnSpPr/>
          <p:nvPr/>
        </p:nvCxnSpPr>
        <p:spPr>
          <a:xfrm>
            <a:off x="3987799" y="7391399"/>
            <a:ext cx="316011" cy="1"/>
          </a:xfrm>
          <a:prstGeom prst="straightConnector1">
            <a:avLst/>
          </a:prstGeom>
          <a:noFill/>
          <a:ln cap="flat" cmpd="sng" w="50800">
            <a:solidFill>
              <a:srgbClr val="C1352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3" name="Google Shape;333;p37"/>
          <p:cNvSpPr/>
          <p:nvPr/>
        </p:nvSpPr>
        <p:spPr>
          <a:xfrm>
            <a:off x="10585451" y="8022268"/>
            <a:ext cx="2175821" cy="430887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 u="none" cap="none" strike="noStrike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Apply</a:t>
            </a:r>
            <a:endParaRPr b="1" i="1" sz="2800" u="none" cap="none" strike="noStrike">
              <a:solidFill>
                <a:srgbClr val="C8250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37"/>
          <p:cNvPicPr preferRelativeResize="0"/>
          <p:nvPr/>
        </p:nvPicPr>
        <p:blipFill rotWithShape="1">
          <a:blip r:embed="rId5">
            <a:alphaModFix/>
          </a:blip>
          <a:srcRect b="18248" l="0" r="54429" t="23856"/>
          <a:stretch/>
        </p:blipFill>
        <p:spPr>
          <a:xfrm>
            <a:off x="4216400" y="381000"/>
            <a:ext cx="863685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952500" y="1524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Corpus Callosum</a:t>
            </a:r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09800"/>
            <a:ext cx="130048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title"/>
          </p:nvPr>
        </p:nvSpPr>
        <p:spPr>
          <a:xfrm>
            <a:off x="0" y="152400"/>
            <a:ext cx="128270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Run UKF Tractography in CLI</a:t>
            </a:r>
            <a:endParaRPr sz="7200"/>
          </a:p>
        </p:txBody>
      </p:sp>
      <p:pic>
        <p:nvPicPr>
          <p:cNvPr id="346" name="Google Shape;3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2438400"/>
            <a:ext cx="11303000" cy="545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/>
          <p:nvPr/>
        </p:nvSpPr>
        <p:spPr>
          <a:xfrm>
            <a:off x="1778000" y="4572000"/>
            <a:ext cx="8915400" cy="1107996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Open a terminal (The tutorial is based on Mac system: Go to Application-&gt;Utilities-&gt; Terminal.app)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Locate the CLI module path of UKFTractography</a:t>
            </a:r>
            <a:endParaRPr b="0" i="0" sz="2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</a:rPr>
              <a:t>Slicer DMRI</a:t>
            </a:r>
            <a:endParaRPr sz="8000">
              <a:solidFill>
                <a:schemeClr val="dk1"/>
              </a:solidFill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2087308" y="9058579"/>
            <a:ext cx="8376362" cy="38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3D Slicer is a multi-institution effort supported by the National Institutes of Health.</a:t>
            </a:r>
            <a:endParaRPr/>
          </a:p>
        </p:txBody>
      </p:sp>
      <p:sp>
        <p:nvSpPr>
          <p:cNvPr id="64" name="Google Shape;64;p4"/>
          <p:cNvSpPr txBox="1"/>
          <p:nvPr/>
        </p:nvSpPr>
        <p:spPr>
          <a:xfrm>
            <a:off x="1168400" y="3048000"/>
            <a:ext cx="107442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Helvetica Neue Light"/>
              <a:buNone/>
            </a:pPr>
            <a:r>
              <a:rPr b="0" i="0" lang="en-US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An open-source project to improve and extend diffusion magnetic resonance imaging software in 3D Slicer: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FF"/>
              </a:buClr>
              <a:buSzPts val="2700"/>
              <a:buFont typeface="Arimo"/>
              <a:buNone/>
            </a:pPr>
            <a:r>
              <a:rPr b="0" i="0" lang="en-US" sz="3600" u="sng" cap="none" strike="noStrik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  <a:hlinkClick r:id="rId3"/>
              </a:rPr>
              <a:t>http://dmri.slicer.org</a:t>
            </a:r>
            <a:br>
              <a:rPr b="0" i="0" lang="en-US" sz="3600" u="sng" cap="none" strike="noStrik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</a:br>
            <a:br>
              <a:rPr b="0" i="0" lang="en-US" sz="3600" u="sng" cap="none" strike="noStrik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en-US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Please read the </a:t>
            </a:r>
            <a:r>
              <a:rPr b="1" i="0" lang="en-US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Diffusion MRI Analysis</a:t>
            </a:r>
            <a:r>
              <a:rPr b="0" i="0" lang="en-US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 tutorial to install SlicerDMRI: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FF"/>
              </a:buClr>
              <a:buSzPts val="2250"/>
              <a:buFont typeface="Arimo"/>
              <a:buNone/>
            </a:pPr>
            <a:r>
              <a:rPr b="0" i="0" lang="en-US" sz="3000" u="sng" cap="none" strike="noStrik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  <a:hlinkClick r:id="rId4"/>
              </a:rPr>
              <a:t>http://dmri.slicer.org/tutorials/diffusion_mri_analysis</a:t>
            </a:r>
            <a:endParaRPr b="0" i="0" sz="3000" u="sng" cap="none" strike="noStrike">
              <a:solidFill>
                <a:srgbClr val="0000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None/>
            </a:pPr>
            <a:r>
              <a:t/>
            </a:r>
            <a:endParaRPr b="0" i="0" sz="3600" u="sng" cap="none" strike="noStrike">
              <a:solidFill>
                <a:srgbClr val="0000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slicerDRMI_log.png" id="65" name="Google Shape;6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200" y="533400"/>
            <a:ext cx="2627376" cy="149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81" y="1828800"/>
            <a:ext cx="7559219" cy="7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>
            <p:ph type="title"/>
          </p:nvPr>
        </p:nvSpPr>
        <p:spPr>
          <a:xfrm>
            <a:off x="0" y="152400"/>
            <a:ext cx="128270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Run UKF Tractography in CLI</a:t>
            </a:r>
            <a:endParaRPr sz="7200"/>
          </a:p>
        </p:txBody>
      </p:sp>
      <p:sp>
        <p:nvSpPr>
          <p:cNvPr id="354" name="Google Shape;354;p40"/>
          <p:cNvSpPr txBox="1"/>
          <p:nvPr/>
        </p:nvSpPr>
        <p:spPr>
          <a:xfrm>
            <a:off x="4216400" y="6740604"/>
            <a:ext cx="8788400" cy="1107996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Run ‘/Applications/Slicer.app/Contents/Extensions-25516/UKFTractography/lib/Slicer-4.6/cli-modules/UKFTractography –help’ to find detailed documentation of the usage of UKFTractography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Conclusion</a:t>
            </a:r>
            <a:endParaRPr/>
          </a:p>
        </p:txBody>
      </p:sp>
      <p:sp>
        <p:nvSpPr>
          <p:cNvPr id="360" name="Google Shape;360;p41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44500" lvl="0" marL="444500" rtl="0" algn="l">
              <a:spcBef>
                <a:spcPts val="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 sz="3600"/>
              <a:t>This tutorial, helps you to load diffusion data, run the tensor estimation, calculate scalar measurements, and define ROIs to finally be able to run UKF tractography.</a:t>
            </a:r>
            <a:endParaRPr sz="3600"/>
          </a:p>
          <a:p>
            <a:pPr indent="-444500" lvl="0" marL="44450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 sz="3600"/>
              <a:t>contact:  </a:t>
            </a:r>
            <a:r>
              <a:rPr lang="en-US" sz="3600" u="sng">
                <a:solidFill>
                  <a:srgbClr val="164F86"/>
                </a:solidFill>
                <a:hlinkClick r:id="rId3"/>
              </a:rPr>
              <a:t>yogesh@bwh.harvard.edu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939800" y="139700"/>
            <a:ext cx="11099800" cy="1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Acknowledgments</a:t>
            </a:r>
            <a:endParaRPr/>
          </a:p>
        </p:txBody>
      </p:sp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2363675" y="2390850"/>
            <a:ext cx="10003200" cy="75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U01CA199459, Open Source Diffusion MRI Technology For Brain Cancer Research</a:t>
            </a:r>
            <a:endParaRPr sz="2400"/>
          </a:p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National Alliance for Medical Image Computing (NA-MIC)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namic.org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83333"/>
              </a:lnSpc>
              <a:spcBef>
                <a:spcPts val="4200"/>
              </a:spcBef>
              <a:spcAft>
                <a:spcPts val="0"/>
              </a:spcAft>
              <a:buSzPts val="1800"/>
              <a:buFont typeface="Verdana"/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National Center for Image Guided Therapy (NCIGT) 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ncigt.org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Neuroimage Analysis Center (NAC)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nac.spl.harvard.edu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83333"/>
              </a:lnSpc>
              <a:spcBef>
                <a:spcPts val="4200"/>
              </a:spcBef>
              <a:spcAft>
                <a:spcPts val="0"/>
              </a:spcAft>
              <a:buSzPts val="1800"/>
              <a:buFont typeface="Verdana"/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Surgical Planning laboratory (SPL) 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spl.harvard.edu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83333"/>
              </a:lnSpc>
              <a:spcBef>
                <a:spcPts val="4200"/>
              </a:spcBef>
              <a:spcAft>
                <a:spcPts val="0"/>
              </a:spcAft>
              <a:buSzPts val="1800"/>
              <a:buFont typeface="Verdana"/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Psychiatry Neuroimaging Laboratory (PNL)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pnl.bwh.harvard.edu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83333"/>
              </a:lnSpc>
              <a:spcBef>
                <a:spcPts val="4200"/>
              </a:spcBef>
              <a:spcAft>
                <a:spcPts val="0"/>
              </a:spcAft>
              <a:buSzPts val="1800"/>
              <a:buFont typeface="Verdana"/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Tutorial updated by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Fan Zhang, PhD, Harvard Medical School                            Mengying Zhang, undergraduate, National University of Singapore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83333"/>
              </a:lnSpc>
              <a:spcBef>
                <a:spcPts val="4200"/>
              </a:spcBef>
              <a:spcAft>
                <a:spcPts val="0"/>
              </a:spcAft>
              <a:buSzPts val="1800"/>
              <a:buFont typeface="Helvetica Neue Light"/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7" name="Google Shape;3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853" y="2819077"/>
            <a:ext cx="9028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554" y="3815436"/>
            <a:ext cx="102019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9854" y="4735675"/>
            <a:ext cx="77273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2070" y="5792302"/>
            <a:ext cx="118040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PNL.png" id="371" name="Google Shape;371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7688" y="6919739"/>
            <a:ext cx="834898" cy="916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UKF Installation</a:t>
            </a:r>
            <a:endParaRPr/>
          </a:p>
        </p:txBody>
      </p:sp>
      <p:sp>
        <p:nvSpPr>
          <p:cNvPr id="71" name="Google Shape;71;p5"/>
          <p:cNvSpPr txBox="1"/>
          <p:nvPr>
            <p:ph idx="1" type="body"/>
          </p:nvPr>
        </p:nvSpPr>
        <p:spPr>
          <a:xfrm>
            <a:off x="952500" y="2609850"/>
            <a:ext cx="1156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44500" lvl="0" marL="444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 sz="3600"/>
              <a:t>3D Slicer now supports </a:t>
            </a:r>
            <a:r>
              <a:rPr lang="en-US" sz="3600" u="sng"/>
              <a:t>plug-ins/extensions</a:t>
            </a:r>
            <a:r>
              <a:rPr lang="en-US" sz="3600"/>
              <a:t> that are available for download from an extension server. Extensions allow end-users to selectively install features that are useful for them.</a:t>
            </a:r>
            <a:endParaRPr/>
          </a:p>
          <a:p>
            <a:pPr indent="-444500" lvl="0" marL="44450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 sz="3600"/>
              <a:t>UKF tractography can be installed on Slicer using “Extension Manager”.</a:t>
            </a:r>
            <a:endParaRPr/>
          </a:p>
          <a:p>
            <a:pPr indent="-444500" lvl="0" marL="44450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 sz="3600"/>
              <a:t>Instructions for Extension Manager:</a:t>
            </a:r>
            <a:br>
              <a:rPr lang="en-US" sz="3600">
                <a:solidFill>
                  <a:srgbClr val="164F86"/>
                </a:solidFill>
              </a:rPr>
            </a:br>
            <a:br>
              <a:rPr lang="en-US" sz="3600">
                <a:solidFill>
                  <a:srgbClr val="164F86"/>
                </a:solidFill>
              </a:rPr>
            </a:br>
            <a:r>
              <a:rPr lang="en-US" sz="3200" u="sng">
                <a:solidFill>
                  <a:srgbClr val="0000FF"/>
                </a:solidFill>
              </a:rPr>
              <a:t>http://www.slicer.org/wiki/Documentation/4.6/SlicerApplication/ExtensionsManager</a:t>
            </a:r>
            <a:endParaRPr sz="4800" u="sng">
              <a:solidFill>
                <a:srgbClr val="0000FF"/>
              </a:solidFill>
              <a:hlinkClick r:id="rId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UKF Tractography</a:t>
            </a:r>
            <a:endParaRPr/>
          </a:p>
        </p:txBody>
      </p:sp>
      <p:sp>
        <p:nvSpPr>
          <p:cNvPr id="77" name="Google Shape;77;p6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444500" lvl="0" marL="444500" rtl="0" algn="l">
              <a:spcBef>
                <a:spcPts val="0"/>
              </a:spcBef>
              <a:spcAft>
                <a:spcPts val="0"/>
              </a:spcAft>
              <a:buSzPts val="2700"/>
              <a:buFont typeface="Helvetica Neue Light"/>
              <a:buChar char="•"/>
            </a:pPr>
            <a:r>
              <a:rPr lang="en-US" u="sng"/>
              <a:t>Unscented Kalman Filter tractography method:</a:t>
            </a:r>
            <a:endParaRPr sz="3200" u="sng"/>
          </a:p>
          <a:p>
            <a:pPr indent="-444500" lvl="1" marL="889000" rtl="0" algn="l">
              <a:spcBef>
                <a:spcPts val="4200"/>
              </a:spcBef>
              <a:spcAft>
                <a:spcPts val="0"/>
              </a:spcAft>
              <a:buSzPts val="2400"/>
              <a:buFont typeface="Helvetica Neue Light"/>
              <a:buChar char="•"/>
            </a:pPr>
            <a:r>
              <a:rPr lang="en-US" sz="3200"/>
              <a:t>Simultaneous model estimation and tractography</a:t>
            </a:r>
            <a:endParaRPr sz="3200"/>
          </a:p>
          <a:p>
            <a:pPr indent="-444500" lvl="1" marL="889000" rtl="0" algn="l">
              <a:spcBef>
                <a:spcPts val="4200"/>
              </a:spcBef>
              <a:spcAft>
                <a:spcPts val="0"/>
              </a:spcAft>
              <a:buSzPts val="2400"/>
              <a:buFont typeface="Helvetica Neue Light"/>
              <a:buChar char="•"/>
            </a:pPr>
            <a:r>
              <a:rPr lang="en-US" sz="3200"/>
              <a:t>The diffusion model is fit to the data </a:t>
            </a:r>
            <a:r>
              <a:rPr lang="en-US" sz="3200" u="sng"/>
              <a:t>during</a:t>
            </a:r>
            <a:r>
              <a:rPr lang="en-US" sz="3200"/>
              <a:t> tractography not before.</a:t>
            </a:r>
            <a:endParaRPr/>
          </a:p>
          <a:p>
            <a:pPr indent="-292100" lvl="1" marL="889000" rtl="0" algn="l">
              <a:spcBef>
                <a:spcPts val="4200"/>
              </a:spcBef>
              <a:spcAft>
                <a:spcPts val="0"/>
              </a:spcAft>
              <a:buSzPts val="2400"/>
              <a:buFont typeface="Helvetica Neue Light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UKF</a:t>
            </a:r>
            <a:endParaRPr/>
          </a:p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444500" lvl="0" marL="4445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 Light"/>
              <a:buChar char="•"/>
            </a:pPr>
            <a:r>
              <a:rPr lang="en-US" sz="3200"/>
              <a:t>UKF tractography may detect more fibers comparing to single-tensor streamline tractography (Slicer default method), especially in edematous areas.</a:t>
            </a:r>
            <a:endParaRPr/>
          </a:p>
          <a:p>
            <a:pPr indent="-444500" lvl="0" marL="444500" rtl="0" algn="l">
              <a:spcBef>
                <a:spcPts val="4200"/>
              </a:spcBef>
              <a:spcAft>
                <a:spcPts val="0"/>
              </a:spcAft>
              <a:buSzPts val="2400"/>
              <a:buFont typeface="Helvetica Neue Light"/>
              <a:buChar char="•"/>
            </a:pPr>
            <a:r>
              <a:rPr lang="en-US" sz="3200"/>
              <a:t>For example: The UKF two-tensor model traces a larger volume arcuate fasciculus in the setting of edema.</a:t>
            </a:r>
            <a:endParaRPr/>
          </a:p>
          <a:p>
            <a:pPr indent="-292100" lvl="0" marL="444500" rtl="0" algn="l">
              <a:spcBef>
                <a:spcPts val="4200"/>
              </a:spcBef>
              <a:spcAft>
                <a:spcPts val="0"/>
              </a:spcAft>
              <a:buSzPts val="2400"/>
              <a:buFont typeface="Helvetica Neue Light"/>
              <a:buNone/>
            </a:pPr>
            <a:r>
              <a:t/>
            </a:r>
            <a:endParaRPr sz="3200"/>
          </a:p>
          <a:p>
            <a:pPr indent="-292100" lvl="0" marL="444500" rtl="0" algn="l">
              <a:spcBef>
                <a:spcPts val="4200"/>
              </a:spcBef>
              <a:spcAft>
                <a:spcPts val="0"/>
              </a:spcAft>
              <a:buSzPts val="2400"/>
              <a:buFont typeface="Helvetica Neue Light"/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None/>
            </a:pPr>
            <a:r>
              <a:t/>
            </a:r>
            <a:endParaRPr/>
          </a:p>
        </p:txBody>
      </p:sp>
      <p:sp>
        <p:nvSpPr>
          <p:cNvPr id="84" name="Google Shape;84;p7"/>
          <p:cNvSpPr txBox="1"/>
          <p:nvPr/>
        </p:nvSpPr>
        <p:spPr>
          <a:xfrm>
            <a:off x="4673600" y="8763000"/>
            <a:ext cx="2532745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[Chen et al, 2015]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1599" y="5867400"/>
            <a:ext cx="4369701" cy="363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19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Unscented Kalman Filter Tractography</a:t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2719313" y="8549243"/>
            <a:ext cx="7566174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Neural Tractography Using an Unscented Kalman Filter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[Malcom et al., 2009]</a:t>
            </a:r>
            <a:endParaRPr/>
          </a:p>
        </p:txBody>
      </p:sp>
      <p:pic>
        <p:nvPicPr>
          <p:cNvPr id="92" name="Google Shape;92;p8"/>
          <p:cNvPicPr preferRelativeResize="0"/>
          <p:nvPr/>
        </p:nvPicPr>
        <p:blipFill rotWithShape="1">
          <a:blip r:embed="rId4">
            <a:alphaModFix/>
          </a:blip>
          <a:srcRect b="43934" l="0" r="0" t="0"/>
          <a:stretch/>
        </p:blipFill>
        <p:spPr>
          <a:xfrm>
            <a:off x="1054100" y="3218904"/>
            <a:ext cx="11074400" cy="417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Before getting started…</a:t>
            </a:r>
            <a:endParaRPr/>
          </a:p>
        </p:txBody>
      </p:sp>
      <p:sp>
        <p:nvSpPr>
          <p:cNvPr id="98" name="Google Shape;98;p9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571499" lvl="0" marL="571499" rtl="0" algn="l">
              <a:spcBef>
                <a:spcPts val="0"/>
              </a:spcBef>
              <a:spcAft>
                <a:spcPts val="0"/>
              </a:spcAft>
              <a:buSzPts val="2025"/>
              <a:buFont typeface="Helvetica Neue Light"/>
              <a:buChar char="•"/>
            </a:pPr>
            <a:r>
              <a:rPr lang="en-US" sz="2700"/>
              <a:t>take a look at: Diffusion Tensor Imaging Tutorial </a:t>
            </a:r>
            <a:br>
              <a:rPr lang="en-US" sz="2700"/>
            </a:br>
            <a:br>
              <a:rPr lang="en-US" sz="2700"/>
            </a:br>
            <a:r>
              <a:rPr lang="en-US" sz="2700" u="sng">
                <a:solidFill>
                  <a:srgbClr val="0000FF"/>
                </a:solidFill>
              </a:rPr>
              <a:t>https://github.com/SlicerDMRI/slicerdmri.github.io/blob/master/docs/tutorials/DiffusionMRIanalysis.pdf</a:t>
            </a:r>
            <a:endParaRPr/>
          </a:p>
          <a:p>
            <a:pPr indent="-442911" lvl="0" marL="571499" rtl="0" algn="l">
              <a:spcBef>
                <a:spcPts val="4200"/>
              </a:spcBef>
              <a:spcAft>
                <a:spcPts val="0"/>
              </a:spcAft>
              <a:buSzPts val="2025"/>
              <a:buFont typeface="Helvetica Neue Light"/>
              <a:buNone/>
            </a:pPr>
            <a:r>
              <a:t/>
            </a:r>
            <a:endParaRPr sz="2700"/>
          </a:p>
          <a:p>
            <a:pPr indent="-442911" lvl="0" marL="571499" rtl="0" algn="l">
              <a:spcBef>
                <a:spcPts val="4200"/>
              </a:spcBef>
              <a:spcAft>
                <a:spcPts val="0"/>
              </a:spcAft>
              <a:buSzPts val="2025"/>
              <a:buFont typeface="Helvetica Neue Light"/>
              <a:buNone/>
            </a:pPr>
            <a:r>
              <a:t/>
            </a:r>
            <a:endParaRPr sz="2700"/>
          </a:p>
        </p:txBody>
      </p:sp>
      <p:pic>
        <p:nvPicPr>
          <p:cNvPr id="99" name="Google Shape;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600" y="4566212"/>
            <a:ext cx="6674466" cy="473018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SONY</dc:creator>
</cp:coreProperties>
</file>